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3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CE88-848F-4205-AC96-F66EF9ED6975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063D-2404-4DD7-AF07-39122EFD8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5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CE88-848F-4205-AC96-F66EF9ED6975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063D-2404-4DD7-AF07-39122EFD8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1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CE88-848F-4205-AC96-F66EF9ED6975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063D-2404-4DD7-AF07-39122EFD8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8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CE88-848F-4205-AC96-F66EF9ED6975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063D-2404-4DD7-AF07-39122EFD8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9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CE88-848F-4205-AC96-F66EF9ED6975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063D-2404-4DD7-AF07-39122EFD8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4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CE88-848F-4205-AC96-F66EF9ED6975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063D-2404-4DD7-AF07-39122EFD8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0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CE88-848F-4205-AC96-F66EF9ED6975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063D-2404-4DD7-AF07-39122EFD8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2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CE88-848F-4205-AC96-F66EF9ED6975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063D-2404-4DD7-AF07-39122EFD8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1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CE88-848F-4205-AC96-F66EF9ED6975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063D-2404-4DD7-AF07-39122EFD8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8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CE88-848F-4205-AC96-F66EF9ED6975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063D-2404-4DD7-AF07-39122EFD8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5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CE88-848F-4205-AC96-F66EF9ED6975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063D-2404-4DD7-AF07-39122EFD8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6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CCE88-848F-4205-AC96-F66EF9ED6975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063D-2404-4DD7-AF07-39122EFD8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8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10" Type="http://schemas.openxmlformats.org/officeDocument/2006/relationships/image" Target="../media/image34.jpe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gif"/><Relationship Id="rId7" Type="http://schemas.openxmlformats.org/officeDocument/2006/relationships/image" Target="../media/image49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jKGYJac0GU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tanicandco.com/" TargetMode="Externa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itanic-titanic.com/" TargetMode="External"/><Relationship Id="rId5" Type="http://schemas.openxmlformats.org/officeDocument/2006/relationships/hyperlink" Target="http://www.youtube.com/" TargetMode="External"/><Relationship Id="rId4" Type="http://schemas.openxmlformats.org/officeDocument/2006/relationships/hyperlink" Target="http://en.wikipedia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youtube.com/watch?v=jVPE-lCKSU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764704"/>
            <a:ext cx="4104456" cy="1872208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Titanic</a:t>
            </a:r>
            <a:b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Only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Trip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4088" y="5216655"/>
            <a:ext cx="3600400" cy="876641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By</a:t>
            </a:r>
          </a:p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Abdullah Alzaydany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935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Safety (Watertight)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59"/>
          </a:xfrm>
        </p:spPr>
        <p:txBody>
          <a:bodyPr>
            <a:noAutofit/>
          </a:bodyPr>
          <a:lstStyle/>
          <a:p>
            <a:r>
              <a:rPr lang="en-US" sz="2800" dirty="0" smtClean="0"/>
              <a:t>15 Watertight barriers divided hull into 16 watertight box.</a:t>
            </a:r>
          </a:p>
          <a:p>
            <a:r>
              <a:rPr lang="en-US" sz="2800" dirty="0" smtClean="0"/>
              <a:t>The titanic has 10 decks A-J.</a:t>
            </a:r>
            <a:endParaRPr lang="en-US" sz="2800" dirty="0"/>
          </a:p>
        </p:txBody>
      </p:sp>
      <p:pic>
        <p:nvPicPr>
          <p:cNvPr id="2052" name="Picture 4" descr="http://www.scientificamerican.com/media/inline/partner/archives-wreck-white-star-liner-titanic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8064896" cy="2836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taff.imsa.edu/%7Eesmith/treasurefleet/treasurefleet/titan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691" y="3068960"/>
            <a:ext cx="52006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titanic-titanic.com/pic/watertight_do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214682"/>
            <a:ext cx="2381250" cy="3419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rmstitanicremembered.com/wp-content/uploads/2011/05/C023-Watertight-Door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03958"/>
            <a:ext cx="2592288" cy="3430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07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Safety (Lifeboat)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87" y="1556792"/>
            <a:ext cx="8709013" cy="532655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There were 20 </a:t>
            </a:r>
            <a:r>
              <a:rPr lang="en-US" sz="2800" dirty="0"/>
              <a:t>lifeboats </a:t>
            </a:r>
            <a:r>
              <a:rPr lang="en-US" sz="2800" dirty="0" smtClean="0"/>
              <a:t>enough </a:t>
            </a:r>
            <a:r>
              <a:rPr lang="en-US" sz="2800" dirty="0"/>
              <a:t>for 1,178 people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72226" y="2257708"/>
            <a:ext cx="2791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3,327</a:t>
            </a:r>
            <a:r>
              <a:rPr lang="en-US" sz="2800" dirty="0" smtClean="0"/>
              <a:t> passengers.</a:t>
            </a:r>
            <a:endParaRPr lang="en-US" sz="2800" dirty="0"/>
          </a:p>
        </p:txBody>
      </p:sp>
      <p:pic>
        <p:nvPicPr>
          <p:cNvPr id="1028" name="Picture 4" descr="http://dalrock.files.wordpress.com/2010/12/titanic-lifeboa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24" y="3645024"/>
            <a:ext cx="5727496" cy="3056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4987" y="1412776"/>
            <a:ext cx="83854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/>
              <a:t>It will look unsightly.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/>
              <a:t>Passengers in first class would like open space.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/>
              <a:t>The </a:t>
            </a:r>
            <a:r>
              <a:rPr lang="en-US" sz="2400" b="1" dirty="0"/>
              <a:t>Board of Trade's regulations required British vessels over 10,000 tons to carry 16 </a:t>
            </a:r>
            <a:r>
              <a:rPr lang="en-US" sz="2400" b="1" dirty="0" smtClean="0"/>
              <a:t>lifeboats.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06160" y="2329716"/>
            <a:ext cx="1881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64 </a:t>
            </a:r>
            <a:r>
              <a:rPr lang="en-US" sz="2800" dirty="0" smtClean="0"/>
              <a:t>lifeboats</a:t>
            </a:r>
            <a:endParaRPr lang="en-US" sz="2800" dirty="0"/>
          </a:p>
        </p:txBody>
      </p:sp>
      <p:sp>
        <p:nvSpPr>
          <p:cNvPr id="12" name="Equal 11"/>
          <p:cNvSpPr/>
          <p:nvPr/>
        </p:nvSpPr>
        <p:spPr>
          <a:xfrm>
            <a:off x="3747355" y="2348880"/>
            <a:ext cx="504056" cy="360040"/>
          </a:xfrm>
          <a:prstGeom prst="math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9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/>
      <p:bldP spid="6" grpId="1"/>
      <p:bldP spid="7" grpId="0"/>
      <p:bldP spid="9" grpId="0"/>
      <p:bldP spid="9" grpId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Inside Titanic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748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 </a:t>
            </a:r>
            <a:r>
              <a:rPr lang="en-US" b="1" u="sng" dirty="0" smtClean="0"/>
              <a:t>Grand Staircase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48880"/>
            <a:ext cx="7200800" cy="4152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76872"/>
            <a:ext cx="5083766" cy="4320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072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Inside Titanic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748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Swimming Pool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182" y="2194534"/>
            <a:ext cx="4899106" cy="43308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28188"/>
            <a:ext cx="5382966" cy="3977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446856" y="1340768"/>
            <a:ext cx="8229600" cy="748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u="sng" dirty="0" smtClean="0"/>
              <a:t>Squash Court </a:t>
            </a:r>
            <a:endParaRPr lang="en-US" b="1" u="sng" dirty="0"/>
          </a:p>
        </p:txBody>
      </p:sp>
      <p:sp>
        <p:nvSpPr>
          <p:cNvPr id="5" name="Rectangle 4"/>
          <p:cNvSpPr/>
          <p:nvPr/>
        </p:nvSpPr>
        <p:spPr>
          <a:xfrm>
            <a:off x="3425870" y="1340768"/>
            <a:ext cx="2298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u="sng" dirty="0"/>
              <a:t>Turkish Bath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519" y="2244229"/>
            <a:ext cx="5415835" cy="3983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519" y="2122596"/>
            <a:ext cx="5782606" cy="4226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467544" y="1340768"/>
            <a:ext cx="8229600" cy="748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u="sng" dirty="0" smtClean="0"/>
              <a:t>Gymnasium</a:t>
            </a:r>
            <a:endParaRPr lang="en-US" b="1" u="sng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132856"/>
            <a:ext cx="4752528" cy="4427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00745"/>
            <a:ext cx="5433280" cy="3056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69450"/>
            <a:ext cx="3065946" cy="4362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http://31.media.tumblr.com/tumblr_lkdiaiNpvy1qimkwko1_50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69" y="2530956"/>
            <a:ext cx="5468351" cy="4101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419872" y="1332057"/>
            <a:ext cx="22829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Barber Shop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34183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/>
      <p:bldP spid="24" grpId="1"/>
      <p:bldP spid="5" grpId="0"/>
      <p:bldP spid="5" grpId="1"/>
      <p:bldP spid="27" grpId="0"/>
      <p:bldP spid="27" grpId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F3505"/>
                </a:solidFill>
              </a:rPr>
              <a:t>What happened </a:t>
            </a:r>
            <a:endParaRPr lang="en-US" dirty="0">
              <a:solidFill>
                <a:srgbClr val="6F350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928992" cy="204482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6F3505"/>
                </a:solidFill>
              </a:rPr>
              <a:t>The titanic departed </a:t>
            </a:r>
            <a:r>
              <a:rPr lang="en-US" sz="2800" dirty="0" smtClean="0">
                <a:solidFill>
                  <a:srgbClr val="6F3505"/>
                </a:solidFill>
              </a:rPr>
              <a:t>on </a:t>
            </a:r>
            <a:r>
              <a:rPr lang="en-US" sz="2800" dirty="0">
                <a:solidFill>
                  <a:srgbClr val="6F3505"/>
                </a:solidFill>
              </a:rPr>
              <a:t>12</a:t>
            </a:r>
            <a:r>
              <a:rPr lang="en-US" sz="2800" dirty="0" smtClean="0">
                <a:solidFill>
                  <a:srgbClr val="6F3505"/>
                </a:solidFill>
              </a:rPr>
              <a:t> </a:t>
            </a:r>
            <a:r>
              <a:rPr lang="en-US" sz="2800" dirty="0">
                <a:solidFill>
                  <a:srgbClr val="6F3505"/>
                </a:solidFill>
              </a:rPr>
              <a:t>April </a:t>
            </a:r>
            <a:r>
              <a:rPr lang="en-US" sz="2800" dirty="0" smtClean="0">
                <a:solidFill>
                  <a:srgbClr val="6F3505"/>
                </a:solidFill>
              </a:rPr>
              <a:t>1912 </a:t>
            </a:r>
            <a:r>
              <a:rPr lang="en-US" sz="2800" dirty="0">
                <a:solidFill>
                  <a:srgbClr val="6F3505"/>
                </a:solidFill>
              </a:rPr>
              <a:t>from </a:t>
            </a:r>
            <a:r>
              <a:rPr lang="en-US" sz="2800" b="1" dirty="0">
                <a:solidFill>
                  <a:srgbClr val="6F3505"/>
                </a:solidFill>
              </a:rPr>
              <a:t>Southampton</a:t>
            </a:r>
            <a:r>
              <a:rPr lang="en-US" sz="2800" dirty="0">
                <a:solidFill>
                  <a:srgbClr val="6F3505"/>
                </a:solidFill>
              </a:rPr>
              <a:t>, England. </a:t>
            </a:r>
          </a:p>
          <a:p>
            <a:r>
              <a:rPr lang="en-US" sz="2800" b="1" dirty="0">
                <a:solidFill>
                  <a:srgbClr val="6F3505"/>
                </a:solidFill>
              </a:rPr>
              <a:t>Cherbourg</a:t>
            </a:r>
            <a:r>
              <a:rPr lang="en-US" sz="2800" dirty="0">
                <a:solidFill>
                  <a:srgbClr val="6F3505"/>
                </a:solidFill>
              </a:rPr>
              <a:t>, France. </a:t>
            </a:r>
          </a:p>
          <a:p>
            <a:r>
              <a:rPr lang="en-US" sz="2800" b="1" dirty="0">
                <a:solidFill>
                  <a:srgbClr val="6F3505"/>
                </a:solidFill>
              </a:rPr>
              <a:t>Queenstown</a:t>
            </a:r>
            <a:r>
              <a:rPr lang="en-US" sz="2800" dirty="0">
                <a:solidFill>
                  <a:srgbClr val="6F3505"/>
                </a:solidFill>
              </a:rPr>
              <a:t>, Ireland. </a:t>
            </a:r>
          </a:p>
          <a:p>
            <a:pPr marL="0" indent="0">
              <a:buNone/>
            </a:pPr>
            <a:endParaRPr lang="en-US" sz="2800" dirty="0">
              <a:solidFill>
                <a:srgbClr val="6F350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700808"/>
            <a:ext cx="63537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6F3505"/>
                </a:solidFill>
              </a:rPr>
              <a:t>There was a coal strike in 1912.</a:t>
            </a:r>
          </a:p>
          <a:p>
            <a:endParaRPr lang="en-US" sz="2800" dirty="0" smtClean="0">
              <a:solidFill>
                <a:srgbClr val="6F3505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6F3505"/>
                </a:solidFill>
              </a:rPr>
              <a:t>Titanic consumed 600 tons of coal a day.</a:t>
            </a:r>
            <a:endParaRPr lang="en-US" sz="2800" dirty="0">
              <a:solidFill>
                <a:srgbClr val="6F3505"/>
              </a:solidFill>
            </a:endParaRPr>
          </a:p>
        </p:txBody>
      </p:sp>
      <p:pic>
        <p:nvPicPr>
          <p:cNvPr id="2050" name="Picture 2" descr="http://www.listener.co.nz/wp-content/uploads/2012/04/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377" y="3645024"/>
            <a:ext cx="494891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rmstitanicremembered.com/wp-content/uploads/2011/06/Titanic-leaving-Ocean-Do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7538"/>
            <a:ext cx="5880803" cy="338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.bp.blogspot.com/-FNiDbFuLzIs/T40eOysXyGI/AAAAAAAAAZA/6zUAaAu9vZA/s1600/TitanicRoute_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97" y="3429000"/>
            <a:ext cx="76200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37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F3505"/>
                </a:solidFill>
              </a:rPr>
              <a:t>What happened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1"/>
          </a:xfrm>
        </p:spPr>
        <p:txBody>
          <a:bodyPr/>
          <a:lstStyle/>
          <a:p>
            <a:r>
              <a:rPr lang="en-US" dirty="0" smtClean="0">
                <a:solidFill>
                  <a:srgbClr val="6F3505"/>
                </a:solidFill>
              </a:rPr>
              <a:t>They had two warning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6F3505"/>
                </a:solidFill>
              </a:rPr>
              <a:t>Marconi </a:t>
            </a:r>
            <a:r>
              <a:rPr lang="en-US" dirty="0" smtClean="0">
                <a:solidFill>
                  <a:srgbClr val="6F3505"/>
                </a:solidFill>
              </a:rPr>
              <a:t>wireless.                </a:t>
            </a:r>
            <a:r>
              <a:rPr lang="en-US" dirty="0">
                <a:solidFill>
                  <a:srgbClr val="6F3505"/>
                </a:solidFill>
              </a:rPr>
              <a:t>2. crows </a:t>
            </a:r>
            <a:r>
              <a:rPr lang="en-US" dirty="0" smtClean="0">
                <a:solidFill>
                  <a:srgbClr val="6F3505"/>
                </a:solidFill>
              </a:rPr>
              <a:t>nest.</a:t>
            </a:r>
            <a:endParaRPr lang="en-US" dirty="0">
              <a:solidFill>
                <a:srgbClr val="6F3505"/>
              </a:solidFill>
            </a:endParaRPr>
          </a:p>
        </p:txBody>
      </p:sp>
      <p:pic>
        <p:nvPicPr>
          <p:cNvPr id="2050" name="Picture 2" descr="http://www.titanic-whitestarships.com/crows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222" y="3140969"/>
            <a:ext cx="1674106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arlyradiohistory.us/1915mw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181"/>
            <a:ext cx="4371975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19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F3505"/>
                </a:solidFill>
              </a:rPr>
              <a:t>What happened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211683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6F3505"/>
                </a:solidFill>
              </a:rPr>
              <a:t>It was 11.40 p.m. 14 </a:t>
            </a:r>
            <a:r>
              <a:rPr lang="en-US" dirty="0" smtClean="0">
                <a:solidFill>
                  <a:srgbClr val="6F3505"/>
                </a:solidFill>
              </a:rPr>
              <a:t>April </a:t>
            </a:r>
            <a:r>
              <a:rPr lang="en-US" dirty="0">
                <a:solidFill>
                  <a:srgbClr val="6F3505"/>
                </a:solidFill>
              </a:rPr>
              <a:t>1912</a:t>
            </a:r>
            <a:r>
              <a:rPr lang="en-US" dirty="0" smtClean="0">
                <a:solidFill>
                  <a:srgbClr val="6F3505"/>
                </a:solidFill>
              </a:rPr>
              <a:t>.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6F3505"/>
                </a:solidFill>
              </a:rPr>
              <a:t>"</a:t>
            </a:r>
            <a:r>
              <a:rPr lang="en-US" b="1" dirty="0">
                <a:solidFill>
                  <a:srgbClr val="6F3505"/>
                </a:solidFill>
              </a:rPr>
              <a:t>Iceberg right ahead!" </a:t>
            </a:r>
            <a:endParaRPr lang="en-US" b="1" dirty="0" smtClean="0">
              <a:solidFill>
                <a:srgbClr val="6F3505"/>
              </a:solidFill>
            </a:endParaRPr>
          </a:p>
          <a:p>
            <a:r>
              <a:rPr lang="en-US" dirty="0" smtClean="0">
                <a:solidFill>
                  <a:srgbClr val="6F3505"/>
                </a:solidFill>
              </a:rPr>
              <a:t>After 37 seconds the ship began to slide into the iceberg. </a:t>
            </a:r>
            <a:endParaRPr lang="en-US" dirty="0">
              <a:solidFill>
                <a:srgbClr val="6F3505"/>
              </a:solidFill>
            </a:endParaRPr>
          </a:p>
        </p:txBody>
      </p:sp>
      <p:pic>
        <p:nvPicPr>
          <p:cNvPr id="3074" name="Picture 2" descr="http://th07.deviantart.net/fs71/200H/f/2012/119/6/2/vigia_del_titanic_by_canmenor-d4xy7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89040"/>
            <a:ext cx="3650806" cy="270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68144" y="4705980"/>
            <a:ext cx="2470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6F3505"/>
                </a:solidFill>
              </a:rPr>
              <a:t>Frederick </a:t>
            </a:r>
            <a:r>
              <a:rPr lang="en-US" sz="2800" b="1" dirty="0">
                <a:solidFill>
                  <a:srgbClr val="6F3505"/>
                </a:solidFill>
              </a:rPr>
              <a:t>Fleet </a:t>
            </a:r>
          </a:p>
        </p:txBody>
      </p:sp>
    </p:spTree>
    <p:extLst>
      <p:ext uri="{BB962C8B-B14F-4D97-AF65-F5344CB8AC3E}">
        <p14:creationId xmlns:p14="http://schemas.microsoft.com/office/powerpoint/2010/main" val="361309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F3505"/>
                </a:solidFill>
              </a:rPr>
              <a:t>What happened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28192"/>
            <a:ext cx="8229600" cy="211683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6F3505"/>
                </a:solidFill>
              </a:rPr>
              <a:t>Five compartments were damaged.</a:t>
            </a:r>
          </a:p>
          <a:p>
            <a:r>
              <a:rPr lang="en-US" sz="2800" dirty="0" smtClean="0">
                <a:solidFill>
                  <a:srgbClr val="6F3505"/>
                </a:solidFill>
              </a:rPr>
              <a:t>The Californian ship was 10 miles away, but the operator didn’t pick up message.</a:t>
            </a:r>
          </a:p>
          <a:p>
            <a:r>
              <a:rPr lang="en-US" sz="2800" dirty="0">
                <a:solidFill>
                  <a:srgbClr val="6F3505"/>
                </a:solidFill>
              </a:rPr>
              <a:t>By 12.10 a.m</a:t>
            </a:r>
            <a:r>
              <a:rPr lang="en-US" sz="2800" dirty="0" smtClean="0">
                <a:solidFill>
                  <a:srgbClr val="6F3505"/>
                </a:solidFill>
              </a:rPr>
              <a:t>. the first lifeboat was lowered.</a:t>
            </a:r>
          </a:p>
        </p:txBody>
      </p:sp>
      <p:pic>
        <p:nvPicPr>
          <p:cNvPr id="4098" name="Picture 2" descr="http://axion.physics.ubc.ca/titanic/02_flo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3960440" cy="285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1541110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solidFill>
                  <a:srgbClr val="6F3505"/>
                </a:solidFill>
              </a:rPr>
              <a:t>Another ship picked up, but it was 58 miles away</a:t>
            </a:r>
            <a:r>
              <a:rPr lang="en-US" sz="2800" dirty="0" smtClean="0">
                <a:solidFill>
                  <a:srgbClr val="6F3505"/>
                </a:solidFill>
              </a:rPr>
              <a:t>.</a:t>
            </a:r>
          </a:p>
          <a:p>
            <a:endParaRPr lang="en-US" sz="2800" dirty="0">
              <a:solidFill>
                <a:srgbClr val="6F3505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6F3505"/>
                </a:solidFill>
              </a:rPr>
              <a:t>They started to fire rockets.</a:t>
            </a:r>
            <a:endParaRPr lang="en-US" sz="2800" dirty="0">
              <a:solidFill>
                <a:srgbClr val="6F3505"/>
              </a:solidFill>
            </a:endParaRPr>
          </a:p>
        </p:txBody>
      </p:sp>
      <p:pic>
        <p:nvPicPr>
          <p:cNvPr id="9" name="Picture 6" descr="http://titanicrecounts.edublogs.org/files/2010/03/titanic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01008"/>
            <a:ext cx="4104456" cy="323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56190"/>
            <a:ext cx="5616624" cy="30629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2280" y="5087684"/>
            <a:ext cx="1929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F3505"/>
                </a:solidFill>
              </a:rPr>
              <a:t>300 feet gash.</a:t>
            </a:r>
            <a:endParaRPr lang="en-US" sz="2400" dirty="0">
              <a:solidFill>
                <a:srgbClr val="6F35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F3505"/>
                </a:solidFill>
              </a:rPr>
              <a:t>What happened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0" y="1340769"/>
            <a:ext cx="8229600" cy="136815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F3505"/>
                </a:solidFill>
              </a:rPr>
              <a:t>At 1:30 third class passengers were allowed to be in boat beck, but it was too late.</a:t>
            </a:r>
            <a:endParaRPr lang="en-US" dirty="0">
              <a:solidFill>
                <a:srgbClr val="6F350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340768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rgbClr val="6F3505"/>
                </a:solidFill>
              </a:rPr>
              <a:t>Thomas </a:t>
            </a:r>
            <a:r>
              <a:rPr lang="en-US" sz="3200" dirty="0" smtClean="0">
                <a:solidFill>
                  <a:srgbClr val="6F3505"/>
                </a:solidFill>
              </a:rPr>
              <a:t>Andrews, the designer of the ship, was waiting his fate in the smoking room. </a:t>
            </a:r>
            <a:endParaRPr lang="en-US" sz="3200" dirty="0">
              <a:solidFill>
                <a:srgbClr val="6F3505"/>
              </a:solidFill>
            </a:endParaRPr>
          </a:p>
        </p:txBody>
      </p:sp>
      <p:pic>
        <p:nvPicPr>
          <p:cNvPr id="9" name="Picture 4" descr="http://www.titanic-titanic.com/pic/smoking_roo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35" y="3356732"/>
            <a:ext cx="4526004" cy="32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encyclopedia-titanica.org/images/SA81b_Thomas_Andrews_Harland_Wolf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3317552"/>
            <a:ext cx="2232247" cy="323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1366897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rgbClr val="6F3505"/>
                </a:solidFill>
              </a:rPr>
              <a:t>Benjamin </a:t>
            </a:r>
            <a:r>
              <a:rPr lang="en-US" sz="3200" dirty="0" smtClean="0">
                <a:solidFill>
                  <a:srgbClr val="6F3505"/>
                </a:solidFill>
              </a:rPr>
              <a:t>Guggenheim, an American businessman:</a:t>
            </a:r>
          </a:p>
          <a:p>
            <a:pPr algn="ctr"/>
            <a:r>
              <a:rPr lang="en-US" sz="3200" dirty="0" smtClean="0">
                <a:solidFill>
                  <a:srgbClr val="6F3505"/>
                </a:solidFill>
              </a:rPr>
              <a:t>"</a:t>
            </a:r>
            <a:r>
              <a:rPr lang="en-US" sz="3200" dirty="0">
                <a:solidFill>
                  <a:srgbClr val="6F3505"/>
                </a:solidFill>
              </a:rPr>
              <a:t>We've dressed up in our best and are prepared to go down like gentlemen."</a:t>
            </a:r>
          </a:p>
        </p:txBody>
      </p:sp>
      <p:pic>
        <p:nvPicPr>
          <p:cNvPr id="5128" name="Picture 8" descr="http://2.bp.blogspot.com/-abnOU004jnw/T5cXwaPamZI/AAAAAAAAADA/EHAz6CMnpQ4/s1600/Guggenheim,+Benjam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327" y="3362231"/>
            <a:ext cx="2345109" cy="333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4.bp.blogspot.com/-07udlYiPen0/T4YELKXYpVI/AAAAAAAABXQ/Xr8lIyP5bqM/s320/100th+Anniversary+of+the+Sinking+of+the+Titanic+%286%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37" y="3429000"/>
            <a:ext cx="3600400" cy="317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static.guim.co.uk/sys-images/Guardian/Pix/GU_front_gifs/2013/4/22/1366643469808/The-band-plays-on-as-the--0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06" y="3503640"/>
            <a:ext cx="4999062" cy="299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3528" y="1343670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6F3505"/>
                </a:solidFill>
              </a:rPr>
              <a:t>The band was singing while the Titanic was sinking.  “nearer </a:t>
            </a:r>
            <a:r>
              <a:rPr lang="en-US" sz="3200" dirty="0">
                <a:solidFill>
                  <a:srgbClr val="6F3505"/>
                </a:solidFill>
              </a:rPr>
              <a:t>my god to </a:t>
            </a:r>
            <a:r>
              <a:rPr lang="en-US" sz="3200" dirty="0" smtClean="0">
                <a:solidFill>
                  <a:srgbClr val="6F3505"/>
                </a:solidFill>
              </a:rPr>
              <a:t>thee”</a:t>
            </a:r>
          </a:p>
        </p:txBody>
      </p:sp>
      <p:pic>
        <p:nvPicPr>
          <p:cNvPr id="1028" name="Picture 4" descr="A-violin-rescued-from-the-Titanic-returns-to-its-Dewsbury-home-Pic-ROSSPARRY-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6992"/>
            <a:ext cx="5619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94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5" grpId="1"/>
      <p:bldP spid="6" grpId="0"/>
      <p:bldP spid="6" grpId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F3505"/>
                </a:solidFill>
              </a:rPr>
              <a:t>What happened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5"/>
          </a:xfrm>
        </p:spPr>
        <p:txBody>
          <a:bodyPr/>
          <a:lstStyle/>
          <a:p>
            <a:r>
              <a:rPr lang="en-US" dirty="0" smtClean="0">
                <a:solidFill>
                  <a:srgbClr val="6F3505"/>
                </a:solidFill>
              </a:rPr>
              <a:t>At 2:20 the Titanic sank. </a:t>
            </a:r>
            <a:endParaRPr lang="en-US" dirty="0">
              <a:solidFill>
                <a:srgbClr val="6F3505"/>
              </a:solidFill>
            </a:endParaRPr>
          </a:p>
        </p:txBody>
      </p:sp>
      <p:pic>
        <p:nvPicPr>
          <p:cNvPr id="6146" name="Picture 2" descr="http://dash.coolsmartphone.com/wp-content/uploads/2013/04/Titanic-Sink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681602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87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Outline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it begun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Construction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Safety Features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happened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Numbers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Sources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1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F3505"/>
                </a:solidFill>
              </a:rPr>
              <a:t>Numbers</a:t>
            </a:r>
            <a:endParaRPr lang="en-US" b="1" dirty="0">
              <a:solidFill>
                <a:srgbClr val="6F3505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841851"/>
              </p:ext>
            </p:extLst>
          </p:nvPr>
        </p:nvGraphicFramePr>
        <p:xfrm>
          <a:off x="457200" y="1913240"/>
          <a:ext cx="8229600" cy="25958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Passenger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Number saved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Number lost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Children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Women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Women,</a:t>
                      </a:r>
                      <a:r>
                        <a:rPr lang="en-US" baseline="0" dirty="0" smtClean="0"/>
                        <a:t> crew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Men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659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Men,</a:t>
                      </a:r>
                      <a:r>
                        <a:rPr lang="en-US" baseline="0" dirty="0" smtClean="0"/>
                        <a:t> crew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693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710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1514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0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Sources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3"/>
              </a:rPr>
              <a:t>http://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3"/>
              </a:rPr>
              <a:t>www.titanicandco.com</a:t>
            </a:r>
            <a:endParaRPr lang="en-US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4"/>
              </a:rPr>
              <a:t>http://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4"/>
              </a:rPr>
              <a:t>en.wikipedia.org</a:t>
            </a:r>
            <a:endParaRPr lang="en-US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5"/>
              </a:rPr>
              <a:t>http://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5"/>
              </a:rPr>
              <a:t>www.youtube.com</a:t>
            </a:r>
            <a:endParaRPr lang="en-US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6"/>
              </a:rPr>
              <a:t>http://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6"/>
              </a:rPr>
              <a:t>www.titanic-titanic.com</a:t>
            </a:r>
            <a:endParaRPr lang="en-US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834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it began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059016" cy="218883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White Star Line: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 Baltic </a:t>
            </a:r>
            <a:r>
              <a:rPr lang="en-US" sz="2800" b="1" dirty="0"/>
              <a:t>(1905</a:t>
            </a:r>
            <a:r>
              <a:rPr lang="en-US" sz="2800" b="1" dirty="0" smtClean="0"/>
              <a:t>). The largest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 Adriatic (20 Sep 1906). The fastest.</a:t>
            </a:r>
          </a:p>
          <a:p>
            <a:pPr marL="0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                             </a:t>
            </a:r>
            <a:endParaRPr lang="en-US" sz="2800" b="1" dirty="0"/>
          </a:p>
          <a:p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188" y="4133398"/>
            <a:ext cx="64090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dirty="0"/>
              <a:t>Cunard </a:t>
            </a:r>
            <a:r>
              <a:rPr lang="en-US" sz="2800" b="1" dirty="0" smtClean="0"/>
              <a:t>Line: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Mauretania </a:t>
            </a:r>
            <a:r>
              <a:rPr lang="en-US" sz="2800" b="1" dirty="0" smtClean="0"/>
              <a:t> (20 Sep 1907).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The fastest and largest ocean liner.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b="1" dirty="0"/>
          </a:p>
        </p:txBody>
      </p:sp>
      <p:pic>
        <p:nvPicPr>
          <p:cNvPr id="1026" name="Picture 2" descr="http://upload.wikimedia.org/wikipedia/commons/thumb/6/6e/RMS_Adriatic_%281907%29.jpg/320px-RMS_Adriatic_%281907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468" y="4351861"/>
            <a:ext cx="2522367" cy="1773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pi2uk.itvnet.lv/upload/articles/61/61490/images/RMS-Baltic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011" y="1988840"/>
            <a:ext cx="2556792" cy="1604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99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it began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715200" cy="1108719"/>
          </a:xfrm>
        </p:spPr>
        <p:txBody>
          <a:bodyPr>
            <a:normAutofit/>
          </a:bodyPr>
          <a:lstStyle/>
          <a:p>
            <a:r>
              <a:rPr lang="en-US" dirty="0" smtClean="0"/>
              <a:t>In 1907, </a:t>
            </a:r>
            <a:r>
              <a:rPr lang="en-US" dirty="0"/>
              <a:t>J. Bruce </a:t>
            </a:r>
            <a:r>
              <a:rPr lang="en-US" dirty="0" smtClean="0"/>
              <a:t>Ismay and Lord Pirrie had dinner. </a:t>
            </a:r>
          </a:p>
          <a:p>
            <a:endParaRPr lang="en-US" dirty="0" smtClean="0"/>
          </a:p>
        </p:txBody>
      </p:sp>
      <p:pic>
        <p:nvPicPr>
          <p:cNvPr id="1026" name="Picture 2" descr="http://www.rmstitanicremembered.com/wp-content/uploads/2011/05/6730-Lord-Pirr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17242"/>
            <a:ext cx="17335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1/11/J._Bruce_Ismay.jpeg/220px-J._Bruce_Ismay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17242"/>
            <a:ext cx="1803354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571308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On 29 July </a:t>
            </a:r>
            <a:r>
              <a:rPr lang="en-US" sz="3200" dirty="0" smtClean="0"/>
              <a:t>1908, White Star Line approved the designs produced by Harland and Wolff. </a:t>
            </a:r>
            <a:endParaRPr lang="en-US" sz="3200" dirty="0"/>
          </a:p>
        </p:txBody>
      </p:sp>
      <p:pic>
        <p:nvPicPr>
          <p:cNvPr id="7170" name="Picture 2" descr="http://4.bp.blogspot.com/_KBePtEJSgcM/SvBdHvnbSnI/AAAAAAAAA8E/3tLAqJyUdEU/s400/WhiteStar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42137"/>
            <a:ext cx="1296144" cy="10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old.manfamily.org/images/H_W_Logo_Black_Whi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642137"/>
            <a:ext cx="1314450" cy="108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90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Construction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r>
              <a:rPr lang="en-US" dirty="0" smtClean="0"/>
              <a:t>They had to build new slipway called (</a:t>
            </a:r>
            <a:r>
              <a:rPr lang="en-US" i="1" dirty="0"/>
              <a:t>Great </a:t>
            </a:r>
            <a:r>
              <a:rPr lang="en-US" i="1" dirty="0" smtClean="0"/>
              <a:t>Gantry</a:t>
            </a:r>
            <a:r>
              <a:rPr lang="en-US" i="1" dirty="0"/>
              <a:t>).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020272" y="6072889"/>
            <a:ext cx="2088232" cy="66847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$ 160.000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www.ziaremondene.ro/files/photos/originals/1/14301/Titani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507" y="2817319"/>
            <a:ext cx="5170757" cy="385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nmni.com/titanic/getattachment/c62c0f68-9935-4365-b67c-e0c5c5e84b39/Erecting-the-giant-Arrol-Gantry-over-the-slipways-.aspx?height=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1573"/>
            <a:ext cx="5184576" cy="3967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11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>
            <a:normAutofit/>
          </a:bodyPr>
          <a:lstStyle/>
          <a:p>
            <a:r>
              <a:rPr lang="en-US" dirty="0" smtClean="0"/>
              <a:t>On </a:t>
            </a:r>
            <a:r>
              <a:rPr lang="en-US" dirty="0"/>
              <a:t>31 March </a:t>
            </a:r>
            <a:r>
              <a:rPr lang="en-US" dirty="0" smtClean="0"/>
              <a:t>1909, the Titanic started to be built.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AutoShape 2" descr="data:image/jpeg;base64,/9j/4AAQSkZJRgABAQAAAQABAAD/2wCEAAkGBxQTEhUUExQWFRUXGBgaGBcXGBoaGxcXGyAZHh8hIBwgHSggHBolHR0aITEhJykrLi4uHSAzODMsNygtLisBCgoKDg0OFxAPFywcHBwsLCwsLCwsLCwsLCwsLCwsLCwsLCwsLCwsLCwsLCwsLCwsKywsLCwsLCwsNzc3Nyw3N//AABEIAMEBAAMBIgACEQEDEQH/xAAcAAACAgMBAQAAAAAAAAAAAAAFBgMEAQIHAAj/xABHEAACAQMCAwYDAwkHAgUFAQABAhEAAyEEEgUxQQYTIlFhcTKBoSNCkQcUM1JyscHR8BU0YnOy4fGiszVDgpLCJFOTw9IX/8QAFgEBAQEAAAAAAAAAAAAAAAAAAAEC/8QAHBEBAQEBAAMBAQAAAAAAAAAAABEBMRJBUSEC/9oADAMBAAIRAxEAPwBt7V9ohpLZutBCsm1N2wvMbvPcQDPl++hHA+3Vq5ec3PArCbZEuNkL8TARumZAx61f7XdmtPqV3XQwZiqblOYnAgyOdIXaXUto7gtX7nfMNgVwgSFh5EDBBmZHpisNOsabVae8ZRrbnzUjcPwyKEcS7BaK8xZrUMZJI5knqZ5muavrLTQQRPMTEj2POrek7U6m0SEvPHRWO9f+qf31KGn/APztLO783gbo892CSMkmcn6CtO1/Bb+ostaYPsLBsKrEldxAkZC7j5HB5iKp6P8AKXdX9LYS4OpRih/Agj6ijnD/AMoejuEbmeyeourj/wBykr9aIodmdTs2W7kIssdrD75/VP3MdOc/Ulqbhcv3b7bADd4+6FYrAaDB2rnLGetGrWos6hZRrd5Y+6VYfhVXiOmsW7Vxrh7q3H2hBIXacZ9OQoAHYbt02qS8120tu1aKgXF8KbT0IOAQIPMYI5Udv9rdGrQdRbDRMScDp0wedVdJwI6YBLBXuw0m2wgGAoic4geVI3b/ALK39TdD2bKDbKkADcxEQSR8WMU6HXVdtNNIFlu/uRgW884xMZJgYAJxS/2hfWagLbuFbQcjbaIEEk+EOpkkCJyRMHlQPhCporK3HJtXbS7l3dbgLyIjAYY84I+Wlztvf1V3bprIN1yNsFSyxkiTjbhTOT4elIq7x/gWhtWLb22On1GZfeZVwchxyAnrHIGK58vEmuJaQIXuBwQqoCHUZgx42JMcoETz6dF4V2Gv3bhu67UbWadyW8u4OIZz0HIADrThp+G6bQIPzewoZiFmYYmCcuZPTkJ6VbEc44B+T3XXgDdf80Tyjx9JhQcGAMkzTzwjs9oNCwW3bN68Osd5c+cYT6UL4j2m7xtr3W2FypXTmPhPiDZ3AxjJ68hGbpuXEEFEtW1gBQB3jOZjMQBy3HpPMVKNu0hGrU29SVtWFdTCtuuO4AbBgiADmA2evksP2FsX7araN8Kd7rcusu+AAWHdqowSRzg8qetJw+zaHcIA7uYusILuq/FLHzYxE4k1W1vf2u8uA967EBbFv9IUQkAbjyInLRHrypRwnWXboKm4Ct1SCZXawIwJEek8udS2r5ugrcHevcaQxPjDCPiJMlY6emK6X290IfUcNs3l2C7cud4xMsWItg55wJgSaVuOdnLWh19q0lxrklsOBIEEDxDHn0rVQEt8YJtX7dwIWulZu+KQJEKIMBBk0yrwU6rTam9p2spas247siXYLLFsZtjkQTM0uHRw1tGVP/qFV1cMZCRkHoR4T+NZ41xvUal1hQrWLfd7rK7Wa2I+ODLCAKAfxLRXLF1rV5dlxSJgifQyD85o3ou1t4bDeJvd3e74N1L7dsMDgqVmeR9az2Y4cAlzWaiyNRp7dzu3HeQA0DxHBLrBERVPiugtXNV3eijawJH2hdV/9RVT6wR5UHT+13HrGt0G+0QYuWQAOY3OBDQJXlyI9c4qHt7Y1FnT3bdtywuG3cBbmCGCNBLSBDWxEGQTyrlOssd0+0yrwDyKgiZGDzGAQeRmmVu2ly4iW9SgcKG2NzG54G7PIKJOJzGBFRXR9Qynhd5IWUsXHuIRB74yWZZ5qGnIxJxEZD2+zy2dAzWme2727+9N0qxBBCvIhl2BvGYI28xJq12m1yanhmy0+4i3cLEAeFUEnPTdIzORNRdqde1nQXJKsRuVDJ3KruQwbGd4JGQpAAgHnQI/axL9zct1m36ZrgIPwbnIMWmjdJXaYcz5RFUbnA+9du5uWiBaN2MoAAY2wZ2secE9ab9Zx7840FwC3tuksxuqSpIJBgiBuhmjJMCD1pEv2RbZrctKLFwI3x8pAgRtEgmf1TVwVjetr3TJuYiGdbgG3cDMCOaEdDmitri123qmvaMd2QYC2w20g9CpJMGDifaqSi0VSVmRdBfeVBaEIMQT4d0eTY9arazXO0Mx8aCFceFiJ+8Rlj5HnRH05xP4UJmA4JjyAJP0rjP5TdFOrwIJKk+UlJ+ZggT6V2Hi1rf3S5/SA4MEwGMT5Vyntmjd/LENN9wv7ItWiM48/Kopd0el2COlS3WX7uKy1zpBEdaiuZgyMz7/AIf11rKvZHWaru9Stj8etWtTorICA39rFNxXYXecEBUBkiCeZHwk0AK40MGGGHJhIYfMZovw/t7rrMAXy6jpdAfA9Tn60F1EdDPliMe1UXrWI6dw/wDK6cDUacftWmI/6W/g1HtJ260l4+DUiwxZSO+UiRI3DJgEgRM4ma4ez1oz8qsH0/dFu8v3LinkRDD8aD/2Fp7u11tm21tnCmNpU5UkAjkeYPtXAtNrLlghrV1kJz9mxEH19abuC9v9equS1u8tsAt3oAMExhhEmcVPEdH0PCNRZubvzm5fQLtCPGBIzJEkgTzPvUvEnAK+O5bM/G2Bb8D+P9WRgQP1qU9P+UuzcVrd+3d0zMI3p4ts8iJAIPXkaceG8e02o/Q37b/4dw3f+05+lTc1Sla1Cpcu6ju13JcAUuZKROwAeuSTjnzpk0gF7a3dXbhG47rv2aKx5x1IJJ6GR1rTXcOsFzvtwSyQygghjAXlyzOelWrr37e9kuK8KSq3FgbhmSy8/aKgtcH4XsLLcvm4zAHYgCqiLIUDmwUE+Y64ozZtKohQBOTHU+Z8z6mkzg+kNu/dv3EbebdtEKksFChpGM88yR19KI8N7Uo+nOocG1bVmVu9hCCDHtnpQCe2t5P7V4WLjAIBfZiTgAj/AGpO7UW2a9bulR3rLfvPIAYbVUKG55CbTB6npTD2w0a6ni+iRmCoLRdmkRtVnbnyg4HlE0D19xrnFbzg27qktbhW5qwUMwUT4QOea1iJeHaYrwnUXdQhS6iBNOxXAS3mQ2YZizTMSAIold7LtruG6e/ZtJb1o2+NT3ZKrIyerEQZ86MWrg/sVgV3SjDbPOCOZ6L/ADqfszx23Y4cjOy7h9yYMmIEdKUjlPFOxnEERrt6w+wGXhlYjAltqmOXX0rfgV7RWnLXr14sUaLlqDDShUd2V8t0hiQcV1W32uOpQpasMCyQ/enYF3DlPKc8/oaQ9R2M0NpidRqhaUSpVX3HcIHhlZaDM48hVoC8b7XXdau28lne4tjeFIKspOZmFkESfJRUPFOGoqD83a3dAUM7BwWBgzILQAee0ZxQq4yJci3FwIwKXCpTeAQfEknBiIqfiHEjee5cfwtcIlbQCJABGR1Mx9fOiMaU3hbcIXVHEPHwsB/Lzo3qeNpd07WHtKjzv7w7mMgztUEnDHmcYHMzgamsuXUWzbSFVQh8XNnKiWMcp+771fPZw7WYO1xR3hwgkW7cgsRuwJAHPqOdFW+Iau1c093uxLboNz4csQRgCYwOY686FHR6pbps/oLlxBb2/DvUtEYkyTPOOWao6HXsgYIYD7dyn/CZGfQ078E7Q2ruoe8+y3c/NmjcNoW4pZjDdZDY9J5UAvhnZ7T6rVLb/OWUt3/eHYCLQtkd2o/WJE49KocU4W2huqxUXFIDqDya2f1h90xii/ZXSNbNtLh2XC10t4S0bFRhBUyJLzMH2xVy3xhXuWldBc32+7teJSQRtLST+A54nFRHXuI2t3drnJbI+74Tn5VyTtfdNzUmGG0XroG0yNwt2wYxyxHM/Kn3tbxzur9m0oLs5cEL4jaQoIcqOpbA3Yx6VzPiukKXgS0I9xtqbsp4BIMEjeYDE9SaaqotqOdYIHlU23ykj1qJn6HECsqp6svyTDkgL15kCrdzU2rVoXUvB9W1prLqAR3P3S3LPhBEjGfx1umRPlkEH+NLGuZjcYsfETJIxJPXHWtYmjPFdai2ltBNzsd5uxtiTMKMkrELk4A9aCshmoVjAAzPOrlwCaop7RXnGK3Za1Jx8/3j/aghIrdWMESYMSJwYmJ86xFZ20F4cTdhcDZF1lNwgQ0LOB0Az5VLfu6Z++bYyEhe6QZAIADSR5kUMArcHEVQ1aLjOr04vGzqTct2iglvGHnymYAM5mKL6L8p7FSt+wCSCN1sx/0t8+Rrns+vOtFNTR23g3avS3QqW78EAAC8drkjzJ5mi16yt8ut20CpjM/pBHp5V89GifCuP6jTx3N51GPDMrj0OKkK6PxsRxKwSBdK2iid4BsQDcCzwB4VBX3mhGntXLXF73dBDuDA7iTCeEOfCPiwYHLNVbfa25bNrVXbdu67JdXbG0MjMqGeeRsPp4qI8IS3c1Ny+N1tUtDaWcEqz7Si+oYSueZBHOnBK2oBsx3lyFZkFo+BZNwjy8cxMdABNTf2rbtadbYRd7ggPsLPs8MDlCnH61XNLobR093eq3ATcZZAJt3rbMDnpKwQOkN51J2Z4YCunvLsJtBgUYTJ5CTnkcjFQBeF6y7qFZLOnaLfgLtlZyeQKoIEcyZBHpU/Euwerule/v8Ag5hFUE2xmfITJ5CevlR/gejez35uAo9y6Xy8W4AAXxQSWMSRjoKOjUW9OJv6hdxltwgEKI8yzRkZpfgS+D9muH2LhN5HcEKirejbuMgwcCScZ5dPUL2p/J/ctHfpQbtpoET8JPQOYDAmAOuRXSbWv0+pJFm011hI3mViMZZsxMjlzmg+o0t/85Fo3ItnbuUDeEbxHAMgvGZHlyzSjj2ptlCy+JeRKsCpBHKQeRBmtNRqGYKDyVQuJ+Eeef8Amu/a/g1kyS5uXNu5rlxhhIMTAAMkQJ9TXMu2vBrAuqdHeF7vBDW7Q37T1+DnM8o6VaFLS20yHJ5DbtIiSevt5UVt8MUWke5cUJcZgsg4ABzjJBjy61DxLgd6wCz2rqrK7WuWXQMD18Qx7EzQ29cLKBkkYXrAz4QP2iKBk4BxxrV4XWTvlAg71klRjmRD7Z69SOWKI8R4xauvYuJ3j3UFvAU+EyQQIjbHhEnr1qTU6y1cvW7d5tlqzauWjaESWDIFkzBLbQ2OQApf1enct9gjSiTce20qobAlsD9YEemORoPoviHC7V9Ct1A0iJyG6cmEEVyLtl2Nt6C5ae3ddxeuvIeCU2qSPFzPPr5Cu1IMVz78rvw6Pz765/2z/KrvBz/u4BzUIyeRqw58wflyrNpMzInyrCqd62Dj60G4vpD8Wcc+tMlxY5CtL9sGcg85HnVCWq5FW7xH/Nb6rh5V9oyDkH28/pW2wlf8QwR5Gqigy1o1urNy1UOyqNAlYiphWrrVEJrAatmrQ0GxNRzWQ1YNQYmvLXpr1Aa4vYYafTNtAGwzGZLPcIn1gGpuAa66moVkVnV1VHG0kbMCcfqxM+lU3vG0tvcituQMN8kRLZ2gwaL2g6EDvXTTqgvNtMTMeGAPvOSAM4qos3uIbddcUXGUMSCAQFLqzQG+UqI6xRqx2pXRrbV0Zkfc0qfEM9R84+Rpd7R6PdrSiKAzSS0kBTJJc+wE5qDtKBt00biNjwW5nxdfI9YrMV1fgfafT6g+C+mVEW28LA5nnzBEe0etY13C7VwlIKFlMsmDEjrETOflXDHP+1G+EdrtVp/hub1/VueMfiTI/GniH7S9nrulD3bA7y+X3B2JUkkvuBA+JTunbPMA0R4bodXcZBe1SI6Z+yt/aEtOSWwGEx8IGaB8G/KNZZlF9GtECJUl0PKSREg49etdC0eusanabT27q58aMCyERAxkEg+nKoB+m7M6KN90vqDhibzl/XKKAgMk9OtF9FrbSQlm2qz8IUATHooNDOJBFhHubUhQBM+EFs/tEQPkKuJrFIPdozeRUEhQOQ3RHvmagC/lD1V19KVKwhvWAwgeKXGOZPL250uXOx1ttdfW0iWzY/N7oUbioI3swyfvbR6YJjzG9se1V25+bKp2kXO8YLBBYG2UyT4oJPOBgUM1XaS8Dqbi3W7+5dVGPhI7pFuCIjz28vWtZxG/HNCAt++GA3szWwOYNtirkz15fSher7R3Db2p9muxFMEHdsELzGFyTzOTTGdLce5o0DsLdu2zmTne0/iSQPSFpN4hqBeJuuTucAscEzAHL5R8qYPqxOVc/wDyvr4NER/99v8AttTpb4nZOO9QGJgkDHzpJ/K9dBtaRgQR+cHIIP8A5b1d4pFKT/GpCKgN2ecj5Y/HlWfOOoPKsKr3bhU8z6TmKjW82QSIPl/RqS++TVbfmgjvdOnTl/Kq96CTEeZqxccVRuEGYzQQbvSsFBFZKYrG6qK+2TyrW7UzY8x9ars2a1iIStaNU1YaKCtWSKkZK020Gu2ptHbBbPIAk+wFRVPpQAHJ/UMe5gVUX+Nz9gAMi1b6dfKPw/Gpu02uO1LEQUCm7jnciAPZQT+JqfVEIwvEZtogQHIa4VEfJcsflQ3jDDvELDd4VLZgty6+o60wG+1muVbzquWYxc/woDO3/wBXM+gFQ9rQfsR5C4PkCoFR9q0U3g2JhS3qMTXu1VsrasyIMvyk4MGJ86z8UBJrxNRoK221RtUul1L22D22KMOTKSDUANbA0DRa7aahl2XiHjb4wqi6NplckFSJJwR151eXXXNYDv4lcDCYttKFh/hggE+k0nWo61NpwhIDqSCRyMfh6++KDGotsrEPIKyPECMecHImttHZu5NpHYhT8CltoPnAMcufpVqzr3S9aeRc7o+AXPEvqCOcU29g9KHS/dN5rTZ3KjBVYGWi5gkIeQIIgwPvUBDQcTTUXtyDw7pyIIJaAp8viMfOlPh/Zi221bmrsqzYCWzvec4jA6daN9kLYbviyk3F1FoK4xKy0r6clb510jivZDSM/fC0EuIJVk8MQMYGD/vUQ0sYwBvHrED3J/r99J35ReFhrFoqFnvfuqBA2t85mnO2zRhh7ERH76V+2ki0hwVF1D4Zic4n+oq6rm72GXmCPl/Golsc/wCf8qa90nK49pH0rz2LTdB8oNYUn9xzj51CbMcx86am4ekHpJGR8/ehuq4WcbX9p60C5qkHUEUOKCTB96YdXonA5An0/wB6D39Oeq/T+NBQdSOvStVn3qbUJ5f81ArEetVHmbkPWobifOpH55Bmo7i+VXBEU8qxtrIFeJqjQ1oTUlYKUGsV77jesD8JJ/hWwStXHh/GgOceFsuBcutCosKqZEgSZ5f8VrqkSZ7kvAA3PcCJyEcoJ/Gr+vZbt59LdMEEdzcj4G2jwn/C30NDeLaZXJQKe/ToPFvX+DL6cxVRP2vufbIZ+4ARGQIXp8/pW/a25utWsEeN8HmDCj+FY7V6c3H04QS9xFGOphI/Cai7TX7e1LSbjtM7jMHBBIJ5gkAzUUvoa3DYisMK9QerYCvRWQaDYCp7PnPKsW0rbbnlUGLsgj2opwPjl7Ti4lu7sS5i4sAhhEZlT0xI86HIonJ6RB5zBMURs6a0thLpAYk3FAJjcwIiR+qon6DrQWeG69bNzcXdkO3awP3jzJHWM+0etPek/KZG63qlA8TKt62JBUGPEvTHUfhSRxnTqNPauQAStsAqPikGZzFBXabRHUH6GoPqFmRvibOOYgfgP30v9t9SDpgs5FxD8h+8e30pj3tERK+ZwPw/4Bpd7aaVRYDc2DTMAcgZEYj9+K1oWLTcqnVcZFR7MxtPXln92aksKOQMH1/lWVV7tjyJGeh/gcVT1IMjIOD/AAoreHmMVVv2Vx0w3/xqAfmDIn6/vqnqrKyOn0ox3WOc1W1CZ5UC/q9CpGM+45UKv8N5QMH9WmRrIPIR9Kw1ny5dJyP5/WgUrugI5TPqKhv8PuDoD86ab9giZEwD/Cq5tTMj+vlSkKdywy4II+VQinC7a5nnJqu2iU/Ek+sVfIhXBrVgKO3OEpmCRHrVXUcJI5GatQMBqO6ZmKutoH8qzptMSyLHN1Gf2hVo24+xbVXYkne48ogkfwovqbfetsTwaq0A1tgf0qxJX9sGY8xVTi/DXuX2ZLbsrMWkYB3MScnHWtuLaMteDJdt2yFSN1wBwQPJZaflRF7jurCIjiO+a0AvQqGA3NHTGB7nyoPx+19nZcbYK/DPiE55eXrRjtRa3NYuQGaFmBh+Rjl1z+NCOP2NotNG3cCNk4WOUfj9KmKCKalArQLW8VRKiA1gpk1stszzrUign06TPtUjrnn5f1io9M0VYESB5iKyNhaLKVQ/CrM5OApPMz1wFA9an4hf7yzpoUKALqgDoFKDrzM59zUVm8GUWghNx3AjeEVl8O0Ekc535kcxR/V2EtratGygbx7Q+59pJTzbzI/DpVoo6+9v0YPVTbHsOhj1yDH6vtQawgPM4603MA2kAZY3HIUY+KCABORHKlji+k7u4UBlYBWfIgHP1qD6YfT3IBGpYDqGW2wM+pWfTBoD2pt3dgBcbCr8wFJygwOYEEnPypiDpzk7vMx9APhPqB+NB+Pay0zILjYUEvzBAM9InIVojnFa0K+meQPb0q1YORNCr+60xtFSSCRIj8Y9sxUul1q9T+IIz86yq06Kcxk8uY+oqrfiTkkR1Axn5Gt72qHT6VUbWCDUGAOcEH6fzqC+SDyPL3/ca378AmoLmok+ftQaOmD7VqB5ipm1Hn9axb2nMQfSgpX5JMeXz61DbbA+VWL3PBnpkT+6qjjwiOkxnrQYvsD0j0/CoXGMGPaf44rXd7iOeJ/dNXren3hD03tPsEP8YoBlyyZMEdKivKYyPwP/ABVlNP4ZyDsRiOviMR6ZqLW22SZ6FhPQlef4Y/GgrWWkkeRjlVnQWZu2x53E+jCvKYJ9yfrVjh36S2YyGBn2zUFHT2FcqzSQ5VwSSYYmfljp6V7WJtvM7Ei2ApIBjvbhGFB58pmOQ+VZ4XZO1Ib7MKrNIiAACT/xUPFhda6LeCNpCDoPNiehkST5RWsRb7QDvLVhpLGFPgESSG5DkBzoRxqzNixEApgrOYPIx5dKL8RsKq2BE7UCTzMSf4/xqPXcOURHhJUo0k5b4og8gMfMnyoFHbWasW0kietXdLo98r6H6VaKQHKPWo7lMA0KkrgGflVLV8NjEEc/X+sipQP03P61c1igEEe1VtPbM4j51cv2G2GQRHUQRI+tN0SizbUWH2sxZ7hYDJYKyheXkZ96P2NZd+z+xa6jMwaVO62JUAgwSvM4ODHLlW/ZTWXE0ervqEJtqltQQAAAGaekk7ufWBVXivavULsKswBWSGRUJZYx1McufOcVYCWsW3Z7kQyFLj3ArAiZFzoT8O8gz5H1pV7RXN9+6dwaDCnlIHU9PwApq7cWmN1r4bd3VtJC+V1HmPwFDrnZV7pSIULaXvW9SWiBzJIB9Kg+gVcwAeRA9Z9p5ex/2oPxi2jX7S9SUJ6TBYAHrPib8DRIfAJuHKjw7ZJwOk5oBxKxd/ObXiIz0ALBQBGfPxH+dbRV7e6BAEcD7RnW34YE7yQJEgAzGevyrnXEOJXdO5V1IAMSM/0R5GumdqgT+ZodkNqreIwYDNz68velztdpwVLqFZS9wlFGbirCiCegZhA/xTWdUotx9WbPpz9q9/aimTJHlnH1kVHx3shcR27hGdASMZ2kRg9eog9RSo5ZSQQQZqQNtriAMktmo21WRn5ClL84PQ163q2BmaQp1bV4649OdZXiY60q2uKsJmDWTxaQZGTSLTCuuGcdZ61Ibw6YPrS0nEF9R7VsNdz8R6RNSFHBqImixcbNOoMMbpLiCISDz9IilCw5ustoQe8YLjB8RA/cZpk7Wu73La21DMXIWY+EKT/AH5URrp9WwRe9H/lW3fcM7i0fjgGIrXil8BHM5AvY55JAc+YPIx60K0/Fbm5SdyBthxJWCTkzIjMA1tquM22JF1EA2v8AdIcE9JUjJ6z5VqCVD7H51a0LSwkEYY/gD5UNUnYrRgorHpAJK59yKI8IvjvRnkrkj2U4rI2cME7pSA4EFhBggEwB1A5epM9BUHaGwZL7wirtUwD96d09SoEYHOT5Va4Zq2afsrSrbQllCsSCARtDbjBnEgcgalvau7csvcsbVZR47bIpM/rEsPeR6VRVvg21RmzsUQW++4Z1E+kiT7etRteU2gSrFmYtunAiAR6sTn8aj4zaa7prF5ixdVO8qAPCXaWI9CAMCotJYfuS5fcjAhVyQDg8/OZxQBtTZi4QOjYj6UX0Qi5IxORPX+s0Je5uMx0H0oqL48DT0E+x51ASXTwdsfBc5z91v6FbcUs7WmCIyJ8vqKxdu554MfOrGuvbgCR6H1/qKila5ZAkeUiresvg25GNwBIHnyP1FXl4K7ks8qmMgDcZ8gT9aO2dPprSgCw7Fc73AM+eYiPbFEU+Baq1+YPp2Cy7iQSRgZkkn1I+VUePaYX7u5NpQKAXB3R5YLD1xNb6/tVaUkpbJIEAArE55kD6AChHFb+pcsr/AAKY8A2rME8+bYBySeXtWsou6zissERVIK20MgGQCRmCRy/fV3tdxllS0bTFRct8wcELj980G4Myh7UxtMzy+7P0op2pAv2rLKVW2lolvEIQmNq+rHkBzwaYO0abiRCqRZM7fuXEuTGwDMgyd0RyxnmKpariTDUByl1UAGDaeTz6gFfwPSln+0tNcgSo7tGZm/N2tjaWtoVI++HYAErnwCp7GqtEqLdy3uYhQtvV6q1LdBtKlZ9PStIvdodUl59KdyOFvFmE4QbWgsCFLZMY86B9qtRfYWnKqWUXmBTOxmhgCqyHnaI9RTHc0+rXmmsI/a0t5f8AqhjVXUoQCWQqfN9EUP8A+RG2g+pxQe0d6UJV0QC8G+0wdpGSGOeQoBrOHaXUpqLl1d7dwl20QxVi7G8TGfFPhwZ5Cs9lhbfR2O9Fpm2ff1F60TPmCCjfUUaTTWzhbTNgDwXNLdChTIA3FXweVSDknC+zN/UG4toJutgEhnA3SSPCTgmR5ig160yMysIKkgjGCOYrt2h4Nb02+5bS4DtPhu2W2nI6l2Tn8zSbw7Q2bWuv7l3KQ2HVT4jsbE45k/KlHPu8r2+jSaC3f1ly3bVkQs+xVG5hEAD251RbhN2X2qXFv4mTIGJyZ6dfKKorK1ZmogKyTRTP+T7SLc19oNyVXf3IUj+M0e1Nz/6q00Y7wyx6eBog9JiKGfkpQjiCSCJt3OYOcCjfaLRfaWrYbYWuOCR623PWf6NTQJ0u3Ys/qaDE9AzyPWMYqvxW0hS65USLDGRjLXisn1ih9vhd2LW1oBSwY3cjeJAx5+Gs6y7fW2AyW2Tu8yOai5GYIyXE+9VF23f3JNwbT9iCIK7viIE/4SJI9a24Ey3b0g5KXtx/bkD5A4Fa6LVXSu+GK+FQUbqQTtgg5MZJ9KK8Eu95ftKAubUhtoG8GMnHn4fLFRU39ntaGxJIfe12QJJdZXM4C8gP8RNUuF6C/b1KQu5W3KwJEFScDOSYBPWat9o9ZdOvuIqtvnCLAU21CgdJLFp+QHnQX+3rq662Avd7LqrsMscwDJb3mgs9q17m0LNvefC362FDtIJ+YGeZoXqdbsspbV5AMsFnbLScg9QQI/apr/KOjyyqAXcqm2OYZjj0mB1pf7Q8OICWlG5kdbY5LvJQlm6DMKPQL6mnoL4uZq/oiXUIoLMcAASaxoODuybirMz/AKK2sS4/WJnCg+ma6V2d4QmmtbPDvOXfzPlP6o5VNAbh3ZV3hrxCD9UZb5xgfWnDS8Ns2V8AHSWbJPuTSxxftnZsDah71/JSSBPm3L5UlcX7T6jU/E2xOltMD5nm37vSkD/x3txYski19o8ckjaPdvb350gcY7RanUt43YJ0RcKPP3/3qtoeFu4tmAEd1UEkCZYgx5kbW/AedMDabT6bvxcZhvhLRwzlfvMF+6CcAtHIVYAPBAi3h3i7sSv7SwwxzJMFQPWmHX8WS33feQbgtOHtJnx3OZJ+FdowIk5PKMququAkm2NgmRJlwPVhH0qG3bxiiLthCbTcvCAfbImKg1U7BPLaI+v1q1p7J2uCCB3ZYeo/iMVV1KQny+tQHl1tyza1BFsMt249kuSZSGLHAnPI+QxWtjR3S29bbKpXcvdqIwCBEjr8p50ya9UWwpgBTqdQSrMyhzG0+IZlmnyBwMClFu0Oqs7rNu7cVVaFUXXJQYO0FX2x05HrWlMmvvaoKVXU3VYsACt4MYUEtg3hEmBnyob2U4xfuahBd1d82QSz7rjbWQKWII3YGPXnQjR2r9+6pe5DhvieA53GTtBHiMknPnRTsw1nT6jbm4wsXluEEFA5WIX0Xlu8zRDh2QvagWLJVhtCw4uXX2fFhkAcDlJjA5U6XTaPhNuy/wC3bU4/aNwzXO+yPHfzTTBe8a8vdC4qS32byQylVYHb1nJ5Rzpd7Rdur+oLbWK2g6lRhl8IxhlJBnxZJoH7tL2h0umSLdlTcL93ttq9oFpEwZNts/vxSn2o0oa7f3C4hBYnaRJ2hAdkxPKI9DS9wDhLXL4ss+zbLcg21lAYemYPhn7pojxe7dYXhcum7cRnBYgoRiYA5/1zpon0+ntWLlxkBPc7d5YTMqZA2tMGQYwPcVU4XqS637m/u0fcboXPhiAYOdxkwBEk+mNOA3N9vUjmXRRJPXawkk9PM1LdW3bsIgMhye7nG44BunyIOFB5elFEtD2cR7aC9Z1G/auAmFMEe4MifPlVZuEaO2bi3rTJtcQbrMrwQCR5Fef41H2h46l11Fl9UHkjduAkeLltOTJHyoBq+Jm7dNxrhUzuAgvtwBgtzmKDrfBrou3EUQsb9oHdwoCgGAsRORj+VQ8Q7GX3IY6u34WJE2D1ERO/mBiQBzrn/BdabKm8l+73dtoMIF8bg4wQ2c8vIVCO3uvDEjUvk8jtYR5ZFSA/xbS/mV0C7dQ7VtMNqkDbaZtoEtkyYj2qrxIqp7kgue7UsCVWLYc3RkmCekTS5xTj1/UXFvXmVnUADwgCAZ5DBzVvj/HDcLrFt1ZUDvEklZMqd0YLMAYqhp4fetoFATu03SwUBgSEdMFSf1h+HWpuHqFv6dTAa3btJyPTmOWMwY9aWeBcLvvysKikqS7eEYJIIHM9R7U0cL4HatNvks0eZ2iTP9HnU0DdddI4jeu/EA5UD7xaQQE6GSRzxQq9o5ud61wd7+druBYSQeeepDqRHlTvc7lQTcCxMksBz5zJ5mgWo4vbIJ01m2Rn7W4oRB7Y3t7AUwX/AMoXEEtuxLQ7hhbMYDZBPpAMfOhnE9UtyE8RF0bmVcXWEKFVZiQZg+1V+O6o3dGLhbc5PxwPv7gYyYGY88VD2k1q3dP3qqVhk2z8SiI5jl7A0FuxxizotzwHvXPuW/htJzCzyAEnlz8sUC4vx7UX0LF2VN+3YmF+GcsIJPoeVVeG8L3am1ZbEkSB0WN37qs8C0LXdNfyFB7uGc7UDKdz5PIwF+tVA/huiVntrdlVuBtpXoRIBPpIo7Z4SmnuXjcIFnYyK9wTLmPhTm8emJ61SvcUtWxbW0Bee2pVbroQokkkhDkmSctHtQi/ee425mZ28zJMDy8h6DAooy/FCtmNMpRLZ2945U3QzyZXopPUjI86As8kknJ5kmSfmc1LbJ2MOYME/L/mjfei3as+IKShMQOpOSGQyPY0AVsR5RUhsxEyAevmPT1qS+YU4UzEQOXt5Dyq3o9ObhFu3b764oLFBMsoEkSM4qDbU8RN65cuEBZWFQYVEAhUHoAI9TQ3VnwfKiT6FCzquzaULo6sxBVeu0jcORwRPpUC6dSqlyAvTcSJzkSFMVAxdqL+3SbfPVaqPT7Q/wAqXLPCXOnfUjCBwgzBLHqPanDtDwg3msadXUM96+wY8oLAn3gEyPMVp2o4Xa0lv8zt3u/D7biz4TaYGGa4Rju48Q64PStYhWPEwtolR9sS3iz9ksRg/rNnlyHXNNWn4KLDXxbClUS0l3dlzdNprh2noskA+wFaa3s9Y0mn0WoATVM7k3be4lLqiQNqxMEZB9BPOpLGouX7eo1BQpbulrhMjbMMiqOvKQfYU0BNJwkqmlv23Je4bi3AT4UVNkA4xhpjPSKMcYewdDYVhtFm85uW/hZiwlVHWTJ9gDU1zgiLY0moBCNsRrxJIRlxkiDLZkY5haDrrrLsxu7WS7d2LZmXtoudxP3WYkQSCeYoq52MBvX+9f4t7EKBtVZQ5A5csDyHqTUGpJOr1ijxTdgYmSUYUS7FPF3UeEqQSQpMkqFIBnA8q24Zw8nU6oqPFcclTIICLILbQZJkn3xHWIBPDNIti1c3EyoXvSDBds7UUjkB1PX8KF8MslnDl/EFwGAiDI8PikkesUau6FrveXFKJbuKBbQtDY6vAKhj7z6UL7Pd9Pg2Lv8As1uEbRuHxDcOcAT15CJmqKepvbblpjcY/wCNBBT9mWOfT1FC3QbRgAxBgc/5mukcQ7O6jbNz8zu7dzJsuPuDZJP6PKiBiRyHOaFX+x+puKrLp1tAKJm6GLExJCgkk9YogBp5HD73Lxai174Vv50JtWpMASTyAEk+wroPCOyRbTm05DA3i5ZDClQoUAuREgg4XdE0e4Twi1Yu93bCg92WMIZIBAkvJYnPKRz5UqkLhvY3UPDMBaX/ABc/wHL5038K7LaeyZCb36O+YPoIwZ8qL8X4la06zdcLn1JmR0AMfhS3re0l24T3a9woAl7oloOMID18zEVP0MGr1lq2m64+0QPibz9J5+tLWq7RFp7ldonFy9IBE9FB3ERmcUs6rii7y/ivPiHukNAjp0Gc4FWuy+nOr1SrdP2eWcZggY+ZPrSCZFe8/wB6/wBN974AesJkeX63Kr9rg8nxk3GgkrzBn/COnv8AgKF9oRcGsv8AdMyotwqCrECBsHTy3D8a9p0Itq3eXQzCCyu45xGcSOeKAxxpdipZujL74BJzBwBAPKeVLAvhtM1vALtuGIyOk8mnGenKuhdudAm62yjbFwxByFLKpA65FKvaPhCbTbtKE2PAGSSzc16mFWJ9TUwV319q3da7G+80bVEBbUALl+pxyXGTJzQnX8RuXdocjavwog2onoFGP41t/ZrrIAnoefzHLzFRto4OOXSYBj8a1RUZYqxwy4wuDa/dlgVLyQACMz5g8oqZOGMTEMeWACSeQHy5CirdjdWsbtPcg8vhnOeU84qUBLGqCowCx3i7fOBgnn7UX1W0W9E15GNpluCFaG2qwB2k+pmOVXND2P1BYhrDYH3mCgTIBbBO2fKj/EuzD/m+lthEd7CXFKF2AJczIIWSQQDyApQlarbbZoG4FYtzzjmrEct20Z9TUfDtY9q8j2W23UIYMOr+RPVeh9zRPifZ/UblPcPhFXxRzUZ61CvZnUCfsmk8sqQeuDNQXezzd4byjbbRxdcLtEK5EEL5CJEeQFCuJcP22LTO4UlCwQzJ3EEAfKCSfMUW0ek7gJ9i4PO4wbeW8wFWQoAnnzop2p4PfvKjWrDXAUDYX9FyAX2AxHpSova3++aT31X71pW1v981XsP3JWa9WgzdmP7vo/e7/qWh3DP/AA29/m3v416vU0UOK/oLX7KfupPu8/xr1epg6Jwb+8t7Wv8AVVrs1+jP+Vc/1GvV6s4pS4t+htf5lz/5UU7R/wB203sn/bNYr1X0BfAOtFk+M16vVP6Dl2T5XP2//wCqzrv7w3+Xe/12K9XqBI4l/wCML+2f9JoRxz/zP2h/GvV6rqA601fk9/Tv+wP9Qr1eqq21Xx3/APPvf69PVq1/crP+ZZ//AGV6vVA2drf0lr/NP/cSlXiPwv8A513/AFLXq9UE1jmfZazwzm3+cn7mrNerKGjhn6DWe6f6lpj7Tf3oe9j/AFGvV6qK/G/0uq/y7P8AqagvEPg/H9xrFeo0H9oOf/qb+NNeg/Sn/ItV6vUZQav+Iq4n6M+xr1epnTH/2Q=="/>
          <p:cNvSpPr>
            <a:spLocks noChangeAspect="1" noChangeArrowheads="1"/>
          </p:cNvSpPr>
          <p:nvPr/>
        </p:nvSpPr>
        <p:spPr bwMode="auto">
          <a:xfrm>
            <a:off x="155575" y="-1104900"/>
            <a:ext cx="3048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http://static.squarespace.com/static/5006453fe4b09ef2252ba068/5095e228e4b06cb3050579bd/5095e293e4b0a9a199905576/1352000147985/Titanic%20in%20Gant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295" y="2924944"/>
            <a:ext cx="55340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67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Construction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2209"/>
            <a:ext cx="8229600" cy="676671"/>
          </a:xfrm>
        </p:spPr>
        <p:txBody>
          <a:bodyPr/>
          <a:lstStyle/>
          <a:p>
            <a:r>
              <a:rPr lang="en-US" dirty="0" smtClean="0"/>
              <a:t>15,000 employees were building the Titanic.</a:t>
            </a:r>
            <a:endParaRPr lang="en-US" dirty="0"/>
          </a:p>
        </p:txBody>
      </p:sp>
      <p:pic>
        <p:nvPicPr>
          <p:cNvPr id="3074" name="Picture 2" descr="http://www.exploretitanic.com/wp-content/gallery/titanic-construction-launch/End-Of-Days-Work-For-Titanic-Work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22445"/>
            <a:ext cx="6264696" cy="3846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692097"/>
            <a:ext cx="7197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8 people died during the constructions.</a:t>
            </a:r>
            <a:endParaRPr lang="en-US" sz="3200" dirty="0"/>
          </a:p>
        </p:txBody>
      </p:sp>
      <p:pic>
        <p:nvPicPr>
          <p:cNvPr id="3082" name="Picture 10" descr="http://img396.imageshack.us/img396/116/titanic01058692dlr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31038"/>
            <a:ext cx="6397203" cy="383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75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79296" cy="1108720"/>
          </a:xfrm>
        </p:spPr>
        <p:txBody>
          <a:bodyPr>
            <a:normAutofit fontScale="92500"/>
          </a:bodyPr>
          <a:lstStyle/>
          <a:p>
            <a:r>
              <a:rPr lang="en-US" dirty="0"/>
              <a:t>On 31 May 1911, </a:t>
            </a:r>
            <a:r>
              <a:rPr lang="en-US" dirty="0" smtClean="0"/>
              <a:t>the Titanic was launched.</a:t>
            </a:r>
          </a:p>
          <a:p>
            <a:r>
              <a:rPr lang="en-US" dirty="0" smtClean="0"/>
              <a:t>They needed 22 tons of soap and tallow to move it.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3.bp.blogspot.com/-44sJricifaU/T4i6fn5r0kI/AAAAAAAAAuw/4Jys8Eec4es/s1600/Botadura+Titan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56992"/>
            <a:ext cx="6264696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2708920"/>
            <a:ext cx="5802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Then, it was fitted out later on.</a:t>
            </a:r>
            <a:endParaRPr lang="en-US" sz="3200" dirty="0"/>
          </a:p>
        </p:txBody>
      </p:sp>
      <p:pic>
        <p:nvPicPr>
          <p:cNvPr id="4100" name="Picture 4" descr="http://m6.paperblog.com/i/33/339941/-L-MLelQo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56992"/>
            <a:ext cx="6264696" cy="336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59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748680"/>
          </a:xfrm>
        </p:spPr>
        <p:txBody>
          <a:bodyPr/>
          <a:lstStyle/>
          <a:p>
            <a:r>
              <a:rPr lang="en-US" dirty="0" smtClean="0"/>
              <a:t>The titanic was completed on 2 April 1912.</a:t>
            </a:r>
            <a:endParaRPr lang="en-US" dirty="0"/>
          </a:p>
        </p:txBody>
      </p:sp>
      <p:pic>
        <p:nvPicPr>
          <p:cNvPr id="5122" name="Picture 2" descr="http://upload.wikimedia.org/wikipedia/commons/thumb/d/db/Titanic-Cobh-Harbour-1912.JPG/640px-Titanic-Cobh-Harbour-19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10" y="3331113"/>
            <a:ext cx="7765322" cy="3482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itanicandco.com/how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51074"/>
            <a:ext cx="4968552" cy="2898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628800"/>
            <a:ext cx="45530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Length: 269 m (882 </a:t>
            </a:r>
            <a:r>
              <a:rPr lang="en-US" sz="3200" dirty="0" err="1" smtClean="0"/>
              <a:t>ft</a:t>
            </a:r>
            <a:r>
              <a:rPr lang="en-US" sz="3200" dirty="0" smtClean="0"/>
              <a:t>).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Width 28 m (92 </a:t>
            </a:r>
            <a:r>
              <a:rPr lang="en-US" sz="3200" dirty="0" err="1" smtClean="0"/>
              <a:t>ft</a:t>
            </a:r>
            <a:r>
              <a:rPr lang="en-US" sz="3200" dirty="0" smtClean="0"/>
              <a:t>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Height 35 m (175 </a:t>
            </a:r>
            <a:r>
              <a:rPr lang="en-US" sz="3200" dirty="0" err="1" smtClean="0"/>
              <a:t>ft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1036" name="Picture 12" descr="http://www.kumailplus.com/wp-content/uploads/2011/10/800px-En_size_titan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32729"/>
            <a:ext cx="8784976" cy="28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2728" y="2291388"/>
            <a:ext cx="73196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Cost of the Titanic (in 1912): $7,500,000</a:t>
            </a:r>
            <a:br>
              <a:rPr lang="en-US" sz="3200" dirty="0"/>
            </a:br>
            <a:r>
              <a:rPr lang="en-US" sz="3200" dirty="0"/>
              <a:t>T</a:t>
            </a:r>
            <a:r>
              <a:rPr lang="en-US" sz="3200" dirty="0" smtClean="0"/>
              <a:t>oday</a:t>
            </a:r>
            <a:r>
              <a:rPr lang="en-US" sz="3200" dirty="0"/>
              <a:t>: over $400,000,000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904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4299</TotalTime>
  <Words>529</Words>
  <Application>Microsoft Office PowerPoint</Application>
  <PresentationFormat>On-screen Show (4:3)</PresentationFormat>
  <Paragraphs>115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Titanic The Only Trip</vt:lpstr>
      <vt:lpstr>Outline</vt:lpstr>
      <vt:lpstr>How it began</vt:lpstr>
      <vt:lpstr>How it began</vt:lpstr>
      <vt:lpstr>Construction</vt:lpstr>
      <vt:lpstr>Construction</vt:lpstr>
      <vt:lpstr>Construction Facts</vt:lpstr>
      <vt:lpstr>Construction</vt:lpstr>
      <vt:lpstr>Construction</vt:lpstr>
      <vt:lpstr>Safety (Watertight)</vt:lpstr>
      <vt:lpstr>Safety (Lifeboat)</vt:lpstr>
      <vt:lpstr>Inside Titanic </vt:lpstr>
      <vt:lpstr>Inside Titanic </vt:lpstr>
      <vt:lpstr>What happened </vt:lpstr>
      <vt:lpstr>What happened </vt:lpstr>
      <vt:lpstr>What happened </vt:lpstr>
      <vt:lpstr>What happened </vt:lpstr>
      <vt:lpstr>What happened </vt:lpstr>
      <vt:lpstr>What happened </vt:lpstr>
      <vt:lpstr>Numbers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Abdullah</dc:creator>
  <cp:lastModifiedBy>Abdullah</cp:lastModifiedBy>
  <cp:revision>121</cp:revision>
  <dcterms:created xsi:type="dcterms:W3CDTF">2013-10-03T12:34:03Z</dcterms:created>
  <dcterms:modified xsi:type="dcterms:W3CDTF">2013-10-16T12:23:24Z</dcterms:modified>
</cp:coreProperties>
</file>